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65" r:id="rId3"/>
    <p:sldId id="257" r:id="rId4"/>
    <p:sldId id="267" r:id="rId5"/>
    <p:sldId id="269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78" r:id="rId18"/>
    <p:sldId id="281" r:id="rId19"/>
    <p:sldId id="283" r:id="rId20"/>
    <p:sldId id="282" r:id="rId21"/>
    <p:sldId id="284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66" r:id="rId39"/>
    <p:sldId id="301" r:id="rId40"/>
    <p:sldId id="302" r:id="rId41"/>
    <p:sldId id="309" r:id="rId42"/>
    <p:sldId id="310" r:id="rId43"/>
    <p:sldId id="311" r:id="rId44"/>
    <p:sldId id="306" r:id="rId45"/>
    <p:sldId id="307" r:id="rId46"/>
    <p:sldId id="308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1" r:id="rId66"/>
    <p:sldId id="330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2" r:id="rId87"/>
    <p:sldId id="351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B10C883-FB0D-41F0-A8E8-26FAF6694436}">
          <p14:sldIdLst>
            <p14:sldId id="256"/>
            <p14:sldId id="265"/>
            <p14:sldId id="257"/>
            <p14:sldId id="267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  <p14:sldId id="283"/>
            <p14:sldId id="282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66"/>
            <p14:sldId id="301"/>
            <p14:sldId id="302"/>
            <p14:sldId id="309"/>
            <p14:sldId id="310"/>
            <p14:sldId id="311"/>
            <p14:sldId id="306"/>
            <p14:sldId id="307"/>
            <p14:sldId id="308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0"/>
            <p14:sldId id="332"/>
            <p14:sldId id="333"/>
            <p14:sldId id="334"/>
            <p14:sldId id="335"/>
            <p14:sldId id="336"/>
          </p14:sldIdLst>
        </p14:section>
        <p14:section name="Untitled Section" id="{1A864738-A5F9-4B37-8A9D-CF2D92562483}">
          <p14:sldIdLst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5" autoAdjust="0"/>
    <p:restoredTop sz="87934" autoAdjust="0"/>
  </p:normalViewPr>
  <p:slideViewPr>
    <p:cSldViewPr>
      <p:cViewPr varScale="1">
        <p:scale>
          <a:sx n="51" d="100"/>
          <a:sy n="51" d="100"/>
        </p:scale>
        <p:origin x="1204" y="4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3FC36-253A-4273-9CA3-8AB1015AF212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905FE-5BC7-43FA-9B7E-B36B68487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6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905FE-5BC7-43FA-9B7E-B36B684873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8D579-DDF5-4D91-883F-738870C13CF1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6798E-EBFF-48CB-9460-E9C10D4AF5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9114" y="21771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4582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BD05A-2426-44A0-A216-D788B0C1EEDE}" type="datetimeFigureOut">
              <a:rPr lang="en-US" smtClean="0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5881B-771D-40BF-9C85-A1E1DB3840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191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771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BD05A-2426-44A0-A216-D788B0C1EEDE}" type="datetimeFigureOut">
              <a:rPr lang="en-US" smtClean="0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5881B-771D-40BF-9C85-A1E1DB3840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40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5655469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38134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E2BC4-378B-491E-8284-894486D787C4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383197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380694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0E9F2-C194-4BA7-89BA-8496FFCEC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700881" cy="70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11D2C-1645-4750-8435-695A9B8FCAA8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54D76-CDA4-4917-9E2C-32A8E807CE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587829" cy="58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C28F3-31AF-4209-8800-487F898BABEE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9A481-F768-4D2A-8DA8-3C318632C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587829" cy="58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D283B-B275-4790-A4F2-A665E3CD1813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87A1A-B625-449A-AA05-699AFEB4B9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700881" cy="70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4C744-00BB-4A6B-95FD-A444304B8B9D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14A51-4CEB-4105-9502-422755A7D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664029" cy="66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158082"/>
            <a:ext cx="8991600" cy="519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566" y="64225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35BD05A-2426-44A0-A216-D788B0C1EEDE}" type="datetimeFigureOut">
              <a:rPr lang="en-US"/>
              <a:pPr>
                <a:defRPr/>
              </a:pPr>
              <a:t>5/24/2022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600" y="6422562"/>
            <a:ext cx="426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0240" y="64635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D5881B-771D-40BF-9C85-A1E1DB3840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3" descr="logo_final.jpg"/>
          <p:cNvPicPr>
            <a:picLocks noChangeAspect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21771" y="-15081"/>
            <a:ext cx="700881" cy="70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50" r:id="rId4"/>
    <p:sldLayoutId id="2147483652" r:id="rId5"/>
    <p:sldLayoutId id="2147483653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905000"/>
            <a:ext cx="7772400" cy="22860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4800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Discrete Mathematics</a:t>
            </a:r>
            <a:br>
              <a:rPr lang="en-IN" sz="4800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</a:br>
            <a:r>
              <a:rPr lang="en-IN" sz="4800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R204GA05401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r>
              <a:rPr lang="en-US" sz="2400" dirty="0" smtClean="0"/>
              <a:t>Exclamatory, Interrogative are not allowed to evaluate the logic.</a:t>
            </a:r>
          </a:p>
          <a:p>
            <a:r>
              <a:rPr lang="en-US" sz="2400" dirty="0" smtClean="0"/>
              <a:t>Declarative Sentences are two types of statements: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/>
              <a:t>Primitive statements.  (atomic  sentences) (primary statements)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/>
              <a:t>A collection of primitive statements using Connectives. (molecular or Compound statements)</a:t>
            </a:r>
          </a:p>
          <a:p>
            <a:r>
              <a:rPr lang="en-US" sz="2400" dirty="0" smtClean="0"/>
              <a:t>Capital letters A, B, C, … P, Q, are the mathematical symbolic notations to refer Primitive statements.</a:t>
            </a:r>
          </a:p>
          <a:p>
            <a:r>
              <a:rPr lang="en-US" sz="2400" dirty="0" smtClean="0"/>
              <a:t>Examples of  Statements: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Canada is  a country.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Moscow is a capital of Spain.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This statement is false.  (sematic Paradox)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1 + 101 = 110 ( Context dependent)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Close the door (Command)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Toronto  is an old City.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Man will reach mars by 1980.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>
              <a:buFont typeface="+mj-lt"/>
              <a:buAutoNum type="arabicPeriod"/>
            </a:pPr>
            <a:endParaRPr lang="en-US" sz="16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34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</a:p>
          <a:p>
            <a:pPr marL="400050" algn="just"/>
            <a:r>
              <a:rPr lang="en-US" sz="2400" dirty="0" smtClean="0"/>
              <a:t>To Construct Complex sentence from simple sentences by using certain connecting words or expressions known </a:t>
            </a:r>
            <a:r>
              <a:rPr lang="en-US" sz="2400" b="1" dirty="0" smtClean="0"/>
              <a:t>as sentential connectives.</a:t>
            </a:r>
          </a:p>
          <a:p>
            <a:pPr marL="400050" algn="just"/>
            <a:r>
              <a:rPr lang="en-US" sz="2400" dirty="0" smtClean="0"/>
              <a:t>Simple statements along with connectives define the algebra that satisfies a set of properties.</a:t>
            </a:r>
          </a:p>
          <a:p>
            <a:pPr marL="400050" algn="just"/>
            <a:r>
              <a:rPr lang="en-US" sz="2400" dirty="0" smtClean="0"/>
              <a:t>These properties enable us to do some calculation by using statements as objects.</a:t>
            </a:r>
          </a:p>
          <a:p>
            <a:pPr marL="400050" algn="just"/>
            <a:r>
              <a:rPr lang="en-US" sz="2400" dirty="0" smtClean="0"/>
              <a:t>A propositional variable denotes an arbitrary Proposition (statement) with an unspecified truth values.</a:t>
            </a:r>
          </a:p>
          <a:p>
            <a:pPr marL="400050" algn="just"/>
            <a:r>
              <a:rPr lang="en-US" sz="2400" dirty="0" smtClean="0"/>
              <a:t>An assertion which contains at least one propositional variable is called </a:t>
            </a:r>
            <a:r>
              <a:rPr lang="en-US" sz="2400" b="1" dirty="0" smtClean="0"/>
              <a:t>propositional form or statement formula or Assertion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31973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274860" cy="24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76400"/>
            <a:ext cx="4900219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65009"/>
            <a:ext cx="3678072" cy="1937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30" y="4365009"/>
            <a:ext cx="3889612" cy="12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600"/>
            <a:ext cx="4724400" cy="2268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19600"/>
            <a:ext cx="4572000" cy="21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600"/>
            <a:ext cx="4724400" cy="2268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886200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 implies B means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means premise, hypothesis, antecedent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 means Conclusion,  Consequence</a:t>
            </a:r>
          </a:p>
          <a:p>
            <a:r>
              <a:rPr lang="en-US" dirty="0" smtClean="0"/>
              <a:t>How do we Call this equation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A, then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Only if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is sufficient condition for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 is the necessary condition for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Q if 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Q follows from 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53000" y="4304872"/>
                <a:ext cx="4114800" cy="17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Q provided 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Q is a logical Consequence of 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Q whenever 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𝑐𝑎𝑙𝑙𝑒𝑑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𝐶𝑜𝑛𝑣𝑒𝑟𝑠𝑒</m:t>
                    </m:r>
                  </m:oMath>
                </a14:m>
                <a:endParaRPr lang="en-US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→¬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𝐶𝑎𝑙𝑙𝑒𝑑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𝐶𝑜𝑛𝑡𝑟𝑎𝑝𝑜𝑠𝑖𝑡𝑖𝑣𝑒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304872"/>
                <a:ext cx="4114800" cy="1747979"/>
              </a:xfrm>
              <a:prstGeom prst="rect">
                <a:avLst/>
              </a:prstGeom>
              <a:blipFill>
                <a:blip r:embed="rId3"/>
                <a:stretch>
                  <a:fillRect l="-1037" t="-174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2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 is equivalent to B</a:t>
            </a:r>
          </a:p>
          <a:p>
            <a:r>
              <a:rPr lang="en-US" dirty="0" smtClean="0"/>
              <a:t>How do we Call this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if and only if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is necessary and sufficient condition for B.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52384"/>
            <a:ext cx="4572000" cy="21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Well Formed formulas:</a:t>
            </a:r>
          </a:p>
          <a:p>
            <a:pPr marL="400050" algn="just"/>
            <a:r>
              <a:rPr lang="en-US" sz="2400" dirty="0" smtClean="0"/>
              <a:t>The notion of the statements are represented symbolically using symbols and its connectives.</a:t>
            </a:r>
          </a:p>
          <a:p>
            <a:pPr marL="400050" algn="just"/>
            <a:r>
              <a:rPr lang="en-US" sz="2400" dirty="0" smtClean="0"/>
              <a:t>An expression which is a string consisting  of variables, parentheses, and connective symbols is called </a:t>
            </a:r>
            <a:r>
              <a:rPr lang="en-US" sz="2400" b="1" dirty="0" smtClean="0"/>
              <a:t>statement formula.</a:t>
            </a:r>
          </a:p>
          <a:p>
            <a:pPr marL="400050" algn="just"/>
            <a:r>
              <a:rPr lang="en-US" sz="2400" dirty="0" smtClean="0"/>
              <a:t>Not every string  of these is a statement formula.</a:t>
            </a:r>
          </a:p>
          <a:p>
            <a:pPr marL="400050" algn="just"/>
            <a:r>
              <a:rPr lang="en-US" sz="2400" dirty="0" smtClean="0"/>
              <a:t>A statement formula often </a:t>
            </a:r>
            <a:r>
              <a:rPr lang="en-US" sz="2400" b="1" dirty="0" smtClean="0"/>
              <a:t>called well-formed formula(</a:t>
            </a:r>
            <a:r>
              <a:rPr lang="en-US" sz="2400" b="1" dirty="0" err="1" smtClean="0"/>
              <a:t>wff</a:t>
            </a:r>
            <a:r>
              <a:rPr lang="en-US" sz="2400" b="1" dirty="0" smtClean="0"/>
              <a:t>). </a:t>
            </a:r>
            <a:r>
              <a:rPr lang="en-US" sz="2400" dirty="0" smtClean="0"/>
              <a:t>If the formula is generated by the following rules</a:t>
            </a:r>
          </a:p>
          <a:p>
            <a:pPr marL="400050" algn="just"/>
            <a:endParaRPr lang="en-US" sz="2400" b="1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" y="4343400"/>
            <a:ext cx="877143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Well Formed formulas:</a:t>
            </a:r>
          </a:p>
          <a:p>
            <a:pPr marL="57150" indent="0">
              <a:buNone/>
            </a:pPr>
            <a:endParaRPr lang="en-US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763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Truth Table:</a:t>
            </a:r>
          </a:p>
          <a:p>
            <a:pPr marL="400050" algn="just"/>
            <a:r>
              <a:rPr lang="en-US" sz="2400" dirty="0"/>
              <a:t>A truth table is a table or chart used to illustrate and determine the truth value of propositions and the validity of their resulting argument</a:t>
            </a:r>
            <a:r>
              <a:rPr lang="en-US" sz="2400" dirty="0" smtClean="0"/>
              <a:t>.</a:t>
            </a:r>
          </a:p>
          <a:p>
            <a:pPr marL="400050" algn="just"/>
            <a:r>
              <a:rPr lang="en-US" sz="2400" dirty="0" smtClean="0"/>
              <a:t>Rules to construct the truth table.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For n variables construct  n + k  columns where are subset of  all statement formulas (method 1) or  </a:t>
            </a:r>
            <a:r>
              <a:rPr lang="en-US" sz="2400" b="1" dirty="0" smtClean="0"/>
              <a:t>all symbols of a formula (method 2)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For  n variables we need to construct 2</a:t>
            </a:r>
            <a:r>
              <a:rPr lang="en-US" sz="2400" baseline="30000" dirty="0" smtClean="0"/>
              <a:t>n </a:t>
            </a:r>
            <a:r>
              <a:rPr lang="en-US" sz="2400" dirty="0" smtClean="0"/>
              <a:t> rows.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Represent Binary numbers from 0 to 2</a:t>
            </a:r>
            <a:r>
              <a:rPr lang="en-US" sz="2400" baseline="30000" dirty="0" smtClean="0"/>
              <a:t>n</a:t>
            </a:r>
            <a:r>
              <a:rPr lang="en-US" sz="2400" dirty="0" smtClean="0"/>
              <a:t> – 1. 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Optional Replace 0 with F, and 1 with T.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Apply Truth values for each formula or symbols of a formula in proper order.</a:t>
            </a:r>
            <a:endParaRPr lang="en-US" sz="2400" dirty="0"/>
          </a:p>
          <a:p>
            <a:pPr marL="57150" indent="0" algn="just">
              <a:buNone/>
            </a:pPr>
            <a:r>
              <a:rPr lang="en-US" sz="2400" b="1" dirty="0" smtClean="0"/>
              <a:t>Refer the website:</a:t>
            </a:r>
          </a:p>
          <a:p>
            <a:pPr marL="57150" indent="0" algn="just">
              <a:buNone/>
            </a:pPr>
            <a:r>
              <a:rPr lang="en-US" sz="2400" dirty="0" smtClean="0"/>
              <a:t> </a:t>
            </a:r>
            <a:r>
              <a:rPr lang="en-US" sz="2400" dirty="0"/>
              <a:t>https://web.stanford.edu/class/cs103/tools/truth-table-tool/</a:t>
            </a: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53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Cambria" pitchFamily="18" charset="0"/>
              </a:rPr>
              <a:t>Objectives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91000"/>
            <a:ext cx="35814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191000"/>
            <a:ext cx="48768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700881"/>
                <a:ext cx="8763000" cy="3168687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Truth Table: </a:t>
                </a:r>
              </a:p>
              <a:p>
                <a:pPr marL="57150" indent="0">
                  <a:buNone/>
                </a:pPr>
                <a:r>
                  <a:rPr lang="en-US" sz="2400" dirty="0" smtClean="0"/>
                  <a:t>Construct truth table of the following Formulas: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∧  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 smtClean="0">
                    <a:ea typeface="Cambria Math" panose="02040503050406030204" pitchFamily="18" charset="0"/>
                  </a:rPr>
                  <a:t>)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((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(P V Q)  V  ~P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¬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r>
                  <a:rPr lang="en-US" sz="2400" b="1" dirty="0" smtClean="0">
                    <a:ea typeface="Cambria Math" panose="02040503050406030204" pitchFamily="18" charset="0"/>
                  </a:rPr>
                  <a:t>Pls. construct truth table for the above statement formula.</a:t>
                </a:r>
              </a:p>
              <a:p>
                <a:pPr marL="57150" indent="0" algn="just">
                  <a:buNone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There are two methods to construct  the truth table.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1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00881"/>
                <a:ext cx="8763000" cy="3168687"/>
              </a:xfrm>
              <a:blipFill>
                <a:blip r:embed="rId4"/>
                <a:stretch>
                  <a:fillRect l="-417" t="-1538" b="-1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61571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Tautologies:</a:t>
                </a:r>
              </a:p>
              <a:p>
                <a:pPr marL="400050" algn="just"/>
                <a:r>
                  <a:rPr lang="en-US" sz="2400" b="1" dirty="0" smtClean="0"/>
                  <a:t>A tautology is a propositional form </a:t>
                </a:r>
                <a:r>
                  <a:rPr lang="en-US" sz="2400" dirty="0" smtClean="0"/>
                  <a:t>whose truth value is true for all possible values its Propositional variables. It is also called a universally valid formula or a tautology or a logical truth.</a:t>
                </a:r>
              </a:p>
              <a:p>
                <a:pPr marL="400050" algn="just"/>
                <a:r>
                  <a:rPr lang="en-US" sz="2400" dirty="0" smtClean="0"/>
                  <a:t>A simple fact about tautologies is that conjunction of  two tautologies is also a tautology.</a:t>
                </a:r>
              </a:p>
              <a:p>
                <a:pPr marL="400050" algn="just"/>
                <a:r>
                  <a:rPr lang="en-US" sz="2400" dirty="0" smtClean="0"/>
                  <a:t>e.g.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∨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r>
                  <a:rPr lang="en-US" sz="2400" b="1" dirty="0" smtClean="0">
                    <a:ea typeface="Cambria Math" panose="02040503050406030204" pitchFamily="18" charset="0"/>
                  </a:rPr>
                  <a:t>A contradiction or Absurdity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is a propositional form which is always false.</a:t>
                </a:r>
              </a:p>
              <a:p>
                <a:pPr marL="400050" algn="just"/>
                <a:r>
                  <a:rPr lang="en-US" sz="2400" dirty="0" smtClean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r>
                  <a:rPr lang="en-US" sz="2400" dirty="0" smtClean="0">
                    <a:ea typeface="Cambria Math" panose="02040503050406030204" pitchFamily="18" charset="0"/>
                  </a:rPr>
                  <a:t>A propositional form which is neither a tautology nor a contradiction is called </a:t>
                </a:r>
                <a:r>
                  <a:rPr lang="en-US" sz="2400" b="1" dirty="0" smtClean="0">
                    <a:ea typeface="Cambria Math" panose="02040503050406030204" pitchFamily="18" charset="0"/>
                  </a:rPr>
                  <a:t>contingency</a:t>
                </a: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6157119"/>
              </a:xfrm>
              <a:blipFill>
                <a:blip r:embed="rId2"/>
                <a:stretch>
                  <a:fillRect l="-410" t="-792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9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Tautologies: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A straight method to know whether a given formula is a tautology is to construct its truth table, which is shown in figure.</a:t>
            </a:r>
            <a:endParaRPr lang="en-US" sz="2400" dirty="0">
              <a:ea typeface="Cambria Math" panose="02040503050406030204" pitchFamily="18" charset="0"/>
            </a:endParaRPr>
          </a:p>
          <a:p>
            <a:pPr marL="400050" algn="just"/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8305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76801"/>
            <a:ext cx="8077200" cy="198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Tautologies: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To identify the given formula is tautology, we use two methods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>
                <a:ea typeface="Cambria Math" panose="02040503050406030204" pitchFamily="18" charset="0"/>
              </a:rPr>
              <a:t>Constructing truth table.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>
                <a:ea typeface="Cambria Math" panose="02040503050406030204" pitchFamily="18" charset="0"/>
              </a:rPr>
              <a:t>Substituting method.</a:t>
            </a:r>
          </a:p>
          <a:p>
            <a:pPr marL="57150" indent="0" algn="just">
              <a:buNone/>
            </a:pPr>
            <a:r>
              <a:rPr lang="en-US" sz="2400" b="1" dirty="0" smtClean="0">
                <a:ea typeface="Cambria Math" panose="02040503050406030204" pitchFamily="18" charset="0"/>
              </a:rPr>
              <a:t>Substitution method: 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A  </a:t>
            </a:r>
            <a:r>
              <a:rPr lang="en-US" sz="2400" b="1" dirty="0" smtClean="0">
                <a:ea typeface="Cambria Math" panose="02040503050406030204" pitchFamily="18" charset="0"/>
              </a:rPr>
              <a:t>formula A is called substitution instance of another formula B </a:t>
            </a:r>
            <a:r>
              <a:rPr lang="en-US" sz="2400" dirty="0" smtClean="0">
                <a:ea typeface="Cambria Math" panose="02040503050406030204" pitchFamily="18" charset="0"/>
              </a:rPr>
              <a:t>if A can be obtained from B by substituting formulas for some variables of B, with the condition that same formula is substituted each time it occurs.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Note substitutions are made for the Atomic formula and never for molecular formulas.</a:t>
            </a:r>
          </a:p>
          <a:p>
            <a:pPr marL="400050" algn="just"/>
            <a:endParaRPr lang="en-US" sz="240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dirty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933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40235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Tautologies:</a:t>
                </a:r>
              </a:p>
              <a:p>
                <a:pPr marL="400050" algn="just"/>
                <a:r>
                  <a:rPr lang="en-US" sz="2400" dirty="0" smtClean="0">
                    <a:ea typeface="Cambria Math" panose="02040503050406030204" pitchFamily="18" charset="0"/>
                  </a:rPr>
                  <a:t>The following substitution instances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</a:rPr>
                  <a:t>are tautologies.</a:t>
                </a:r>
              </a:p>
              <a:p>
                <a:pPr marL="400050" algn="just"/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4023519"/>
              </a:xfrm>
              <a:blipFill>
                <a:blip r:embed="rId2"/>
                <a:stretch>
                  <a:fillRect l="-410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19" y="1840120"/>
            <a:ext cx="8316981" cy="19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27281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Equivalence of Formulas:</a:t>
                </a:r>
              </a:p>
              <a:p>
                <a:pPr marL="57150" indent="0" algn="just">
                  <a:buNone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Let A and B are two statement formulas and 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…, 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𝑃𝑛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</a:rPr>
                  <a:t> denote all variables in both A and B. Consider an assignment of truth values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…,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. If truth value of A is equal to the truth value of B for every one of the 2</a:t>
                </a:r>
                <a:r>
                  <a:rPr lang="en-US" sz="2400" baseline="30000" dirty="0" smtClean="0">
                    <a:ea typeface="Cambria Math" panose="02040503050406030204" pitchFamily="18" charset="0"/>
                  </a:rPr>
                  <a:t>n 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 possible sets of truth values assigned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…,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 then A and B are said to be equivalent.</a:t>
                </a:r>
                <a:endParaRPr lang="en-US" sz="2400" baseline="300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2728119"/>
              </a:xfrm>
              <a:blipFill>
                <a:blip r:embed="rId2"/>
                <a:stretch>
                  <a:fillRect l="-410" t="-1786" r="-957" b="-4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57200" y="3657600"/>
            <a:ext cx="5486400" cy="2971800"/>
            <a:chOff x="457200" y="3657600"/>
            <a:chExt cx="2429093" cy="7369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657600"/>
              <a:ext cx="1982363" cy="4327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4038600"/>
              <a:ext cx="2429093" cy="355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7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60809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Equivalence of Formulas:</a:t>
                </a:r>
              </a:p>
              <a:p>
                <a:pPr marL="57150" indent="0" algn="just">
                  <a:buNone/>
                </a:pPr>
                <a:r>
                  <a:rPr lang="en-US" sz="2400" b="0" dirty="0" smtClean="0">
                    <a:ea typeface="Cambria Math" panose="02040503050406030204" pitchFamily="18" charset="0"/>
                  </a:rPr>
                  <a:t>Note of equivalence: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It hold symmetric and transitive property.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0" dirty="0" smtClean="0">
                    <a:ea typeface="Cambria Math" panose="02040503050406030204" pitchFamily="18" charset="0"/>
                  </a:rPr>
                  <a:t>We can identify independent variables.</a:t>
                </a:r>
              </a:p>
              <a:p>
                <a:pPr marL="514350" indent="-457200"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connective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symbol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but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language</m:t>
                    </m:r>
                  </m:oMath>
                </a14:m>
                <a:r>
                  <a:rPr lang="en-US" sz="24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symbol.</a:t>
                </a:r>
              </a:p>
              <a:p>
                <a:pPr marL="514350" indent="-457200"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⇆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connective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symbol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called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bicondition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14350" indent="-457200">
                  <a:buAutoNum type="arabicPeriod" startAt="3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Prove that two statement or statement formula A &amp; B are equivalent or not .</a:t>
                </a:r>
              </a:p>
              <a:p>
                <a:pPr marL="514350" indent="-457200">
                  <a:buAutoNum type="arabicPeriod" startAt="3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We  also know whether the  statements or statement formula of A &amp; B is a tautology or not.</a:t>
                </a:r>
              </a:p>
              <a:p>
                <a:pPr marL="5715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6080919"/>
              </a:xfrm>
              <a:blipFill>
                <a:blip r:embed="rId2"/>
                <a:stretch>
                  <a:fillRect l="-410" t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0809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Equivalence of Formulas:</a:t>
            </a: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0809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Equivalence of Formulas:</a:t>
            </a: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1" y="1143000"/>
            <a:ext cx="8494178" cy="54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Equivalence of Formulas:</a:t>
            </a:r>
          </a:p>
          <a:p>
            <a:pPr marL="400050"/>
            <a:r>
              <a:rPr lang="en-US" sz="2400" dirty="0" smtClean="0"/>
              <a:t>There are two methods to check the statement formula A and B are equivalent.</a:t>
            </a:r>
          </a:p>
          <a:p>
            <a:pPr marL="800100" lvl="1"/>
            <a:r>
              <a:rPr lang="en-US" sz="2000" dirty="0" smtClean="0"/>
              <a:t>Constructing truth table.</a:t>
            </a:r>
          </a:p>
          <a:p>
            <a:pPr marL="800100" lvl="1"/>
            <a:r>
              <a:rPr lang="en-US" sz="2000" dirty="0" smtClean="0"/>
              <a:t>Replacement process</a:t>
            </a:r>
          </a:p>
          <a:p>
            <a:pPr marL="400050"/>
            <a:r>
              <a:rPr lang="en-US" sz="2400" dirty="0" smtClean="0"/>
              <a:t>In replacement process, we replace any part of  a statement which is itself a formula,  be it atomic or  molecular , by another formula.</a:t>
            </a:r>
          </a:p>
          <a:p>
            <a:pPr marL="57150" indent="0" algn="just">
              <a:buNone/>
            </a:pPr>
            <a:endParaRPr lang="en-US" sz="240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69814"/>
            <a:ext cx="7185338" cy="33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This course will introduce and illustrate in the elementary discrete mathematics for </a:t>
            </a:r>
            <a:r>
              <a:rPr lang="en-US" dirty="0" smtClean="0"/>
              <a:t>computer science </a:t>
            </a:r>
            <a:r>
              <a:rPr lang="en-US" dirty="0"/>
              <a:t>and engineering students</a:t>
            </a:r>
            <a:r>
              <a:rPr lang="en-US" dirty="0" smtClean="0"/>
              <a:t>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/>
              <a:t>To </a:t>
            </a:r>
            <a:r>
              <a:rPr lang="en-US" dirty="0"/>
              <a:t>equip the students with standard concepts like formal logic notation, methods </a:t>
            </a:r>
            <a:r>
              <a:rPr lang="en-US" dirty="0" smtClean="0"/>
              <a:t>of proof</a:t>
            </a:r>
            <a:r>
              <a:rPr lang="en-US" dirty="0"/>
              <a:t>, induction, sets, relations, graph theory, permutations and combinations, </a:t>
            </a:r>
            <a:r>
              <a:rPr lang="en-US" dirty="0" smtClean="0"/>
              <a:t>counting principles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69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Duality Law:</a:t>
                </a:r>
              </a:p>
              <a:p>
                <a:pPr marL="57150" indent="0" algn="just">
                  <a:buNone/>
                </a:pPr>
                <a:r>
                  <a:rPr lang="en-US" sz="2400" dirty="0" smtClean="0"/>
                  <a:t>	We can represent any other connective like implication, bi-implication, nor, </a:t>
                </a:r>
                <a:r>
                  <a:rPr lang="en-US" sz="2400" dirty="0" err="1" smtClean="0"/>
                  <a:t>nand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xor</a:t>
                </a:r>
                <a:r>
                  <a:rPr lang="en-US" sz="2400" dirty="0" smtClean="0"/>
                  <a:t> etc</a:t>
                </a:r>
                <a:r>
                  <a:rPr lang="en-US" sz="2400" b="1" dirty="0" smtClean="0"/>
                  <a:t>. using the connectives and, or  and Not .  </a:t>
                </a:r>
              </a:p>
              <a:p>
                <a:pPr marL="400050" algn="just"/>
                <a:r>
                  <a:rPr lang="en-US" sz="2400" dirty="0" smtClean="0"/>
                  <a:t>Two formulas A and A* , are said to be duals to each other , if one can be obtained from the other by replacing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∧. </m:t>
                    </m:r>
                  </m:oMath>
                </a14:m>
                <a:r>
                  <a:rPr lang="en-US" sz="2400" dirty="0" smtClean="0"/>
                  <a:t> These connectives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smtClean="0"/>
                  <a:t>are also called duals of each other.</a:t>
                </a:r>
              </a:p>
              <a:p>
                <a:pPr marL="400050" algn="just"/>
                <a:r>
                  <a:rPr lang="en-US" sz="2400" dirty="0"/>
                  <a:t> </a:t>
                </a:r>
                <a:r>
                  <a:rPr lang="en-US" sz="2400" dirty="0" smtClean="0"/>
                  <a:t>if the formula A contains the special variables T or F, then A*, its dual is obtained by replacing </a:t>
                </a:r>
                <a:r>
                  <a:rPr lang="en-US" sz="2400" b="1" dirty="0" smtClean="0"/>
                  <a:t>T</a:t>
                </a:r>
                <a:r>
                  <a:rPr lang="en-US" sz="2400" dirty="0" smtClean="0"/>
                  <a:t> by </a:t>
                </a:r>
                <a:r>
                  <a:rPr lang="en-US" sz="2400" b="1" dirty="0" smtClean="0"/>
                  <a:t>F</a:t>
                </a:r>
                <a:r>
                  <a:rPr lang="en-US" sz="2400" dirty="0" smtClean="0"/>
                  <a:t>  and </a:t>
                </a:r>
                <a:r>
                  <a:rPr lang="en-US" sz="2400" b="1" dirty="0" smtClean="0"/>
                  <a:t>F </a:t>
                </a:r>
                <a:r>
                  <a:rPr lang="en-US" sz="2400" dirty="0" smtClean="0"/>
                  <a:t>by </a:t>
                </a:r>
                <a:r>
                  <a:rPr lang="en-US" sz="2400" b="1" dirty="0" smtClean="0"/>
                  <a:t>T.</a:t>
                </a:r>
              </a:p>
              <a:p>
                <a:pPr marL="400050" algn="just"/>
                <a:endParaRPr lang="en-US" sz="2400" b="1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9" y="4539803"/>
            <a:ext cx="8839200" cy="22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Duality Law:</a:t>
            </a:r>
          </a:p>
          <a:p>
            <a:pPr marL="57150" indent="0" algn="just">
              <a:buNone/>
            </a:pPr>
            <a:r>
              <a:rPr lang="en-US" sz="2400" dirty="0" smtClean="0"/>
              <a:t>	</a:t>
            </a:r>
            <a:endParaRPr lang="en-US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785538" cy="3839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0" y="4722875"/>
            <a:ext cx="8814987" cy="20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Duality Law:</a:t>
                </a:r>
              </a:p>
              <a:p>
                <a:pPr marL="400050"/>
                <a:r>
                  <a:rPr lang="en-US" sz="2400" dirty="0" smtClean="0"/>
                  <a:t>We can also state that if any two formulas are equivalent, then their duals are equivalent to each other. In other words,  if  A </a:t>
                </a: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 smtClean="0"/>
                  <a:t>A*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dirty="0" smtClean="0"/>
                  <a:t> B*</a:t>
                </a:r>
              </a:p>
              <a:p>
                <a:pPr marL="57150" indent="0" algn="just">
                  <a:buNone/>
                </a:pPr>
                <a:r>
                  <a:rPr lang="en-US" sz="2400" dirty="0" smtClean="0"/>
                  <a:t>	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5" y="2094400"/>
            <a:ext cx="8979048" cy="1660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9" y="3617464"/>
            <a:ext cx="8785538" cy="3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Tautology Implication:</a:t>
                </a:r>
              </a:p>
              <a:p>
                <a:pPr marL="400050" algn="just"/>
                <a:r>
                  <a:rPr lang="en-US" sz="2400" dirty="0" smtClean="0"/>
                  <a:t>A statement A is said to tautology imply A statement B if and only if  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is a tautology. We shall denote this  idea by  A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which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"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400050" algn="just"/>
                <a:r>
                  <a:rPr lang="en-US" sz="2400" dirty="0" smtClean="0"/>
                  <a:t>From implication  we get the following properties:</a:t>
                </a:r>
              </a:p>
              <a:p>
                <a:pPr marL="800100" lvl="1" algn="just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/>
                  <a:t>  converse B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00100" lvl="1" algn="just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inverse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¬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00100" lvl="1" algn="just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 smtClean="0"/>
                  <a:t>contrapositive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¬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8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Tautology Implication:</a:t>
                </a:r>
              </a:p>
              <a:p>
                <a:pPr marL="400050" algn="just"/>
                <a:r>
                  <a:rPr lang="en-US" sz="2400" dirty="0" smtClean="0"/>
                  <a:t>A statement A is said to tautology imply A statement B if and only if  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is a tautology. We shall denote this  idea by  A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which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"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400050" algn="just"/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85440"/>
            <a:ext cx="8534400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Tautology Implication:</a:t>
            </a:r>
          </a:p>
          <a:p>
            <a:pPr marL="400050" algn="just"/>
            <a:r>
              <a:rPr lang="en-US" sz="2400" dirty="0" smtClean="0"/>
              <a:t>How to identify whether a given statement formula is a tautology implication.</a:t>
            </a:r>
          </a:p>
          <a:p>
            <a:pPr marL="800100" lvl="1" algn="just"/>
            <a:r>
              <a:rPr lang="en-US" sz="2000" dirty="0" smtClean="0"/>
              <a:t>Construction the truth table.</a:t>
            </a:r>
          </a:p>
          <a:p>
            <a:pPr marL="800100" lvl="1" algn="just"/>
            <a:r>
              <a:rPr lang="en-US" sz="2000" dirty="0" smtClean="0"/>
              <a:t>Assuming Antecedent is   true and proving consequent is true.</a:t>
            </a:r>
          </a:p>
          <a:p>
            <a:pPr marL="800100" lvl="1" algn="just"/>
            <a:r>
              <a:rPr lang="en-US" sz="2000" dirty="0" smtClean="0"/>
              <a:t>Assuming Consequent  is False  and Proving  Antecedent is False.</a:t>
            </a:r>
          </a:p>
          <a:p>
            <a:pPr marL="800100" lvl="1" algn="just"/>
            <a:r>
              <a:rPr lang="en-US" sz="2000" dirty="0" smtClean="0"/>
              <a:t>Refer Formulas  9, 10, 11, &amp; 12.</a:t>
            </a:r>
          </a:p>
          <a:p>
            <a:pPr marL="400050" algn="just"/>
            <a:r>
              <a:rPr lang="en-US" sz="2400" dirty="0" smtClean="0"/>
              <a:t>Important facts about implication and equivalence.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If a formula is equivalent to a tautology,  then it must be a tautology.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If a formula is implied by tautology then it is a tautology.</a:t>
            </a:r>
          </a:p>
        </p:txBody>
      </p:sp>
    </p:spTree>
    <p:extLst>
      <p:ext uri="{BB962C8B-B14F-4D97-AF65-F5344CB8AC3E}">
        <p14:creationId xmlns:p14="http://schemas.microsoft.com/office/powerpoint/2010/main" val="20313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Tautology Implication:</a:t>
            </a:r>
          </a:p>
          <a:p>
            <a:pPr marL="57150" indent="0">
              <a:buNone/>
            </a:pPr>
            <a:endParaRPr lang="en-US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9154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58523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</a:t>
            </a:r>
          </a:p>
          <a:p>
            <a:pPr algn="just"/>
            <a:r>
              <a:rPr lang="en-US" dirty="0" smtClean="0"/>
              <a:t>The problem of determining, in a finite number of steps, whether a given statement formula is a tautology or a contradiction or at least satisfiable is  known as a </a:t>
            </a:r>
            <a:r>
              <a:rPr lang="en-US" b="1" dirty="0" smtClean="0"/>
              <a:t>decision problem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Construction a truth table for statement calculus is easy when compare to predicate calculus.</a:t>
            </a:r>
          </a:p>
          <a:p>
            <a:pPr algn="just"/>
            <a:r>
              <a:rPr lang="en-US" dirty="0" smtClean="0"/>
              <a:t>This is not possible with aid of a computer, so another method known as </a:t>
            </a:r>
            <a:r>
              <a:rPr lang="en-US" b="1" dirty="0" smtClean="0"/>
              <a:t>reduction to normal forms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(Terminology</a:t>
            </a:r>
            <a:r>
              <a:rPr lang="en-US" b="1" dirty="0"/>
              <a:t>)</a:t>
            </a:r>
            <a:r>
              <a:rPr lang="en-US" b="1" dirty="0" smtClean="0"/>
              <a:t> </a:t>
            </a:r>
          </a:p>
          <a:p>
            <a:pPr algn="just"/>
            <a:r>
              <a:rPr lang="en-US" dirty="0" smtClean="0"/>
              <a:t>Let Assume the word “product” in place of Conjunction and “Sum” in place of disjunctive.</a:t>
            </a:r>
          </a:p>
          <a:p>
            <a:pPr algn="just"/>
            <a:r>
              <a:rPr lang="en-US" dirty="0" smtClean="0"/>
              <a:t>A product of variables and their negations in a formula is called </a:t>
            </a:r>
            <a:r>
              <a:rPr lang="en-US" b="1" dirty="0" smtClean="0"/>
              <a:t>elementary product.</a:t>
            </a:r>
          </a:p>
          <a:p>
            <a:pPr algn="just"/>
            <a:r>
              <a:rPr lang="en-US" dirty="0" smtClean="0"/>
              <a:t>A sum of variables and their negations in a formula is called </a:t>
            </a:r>
            <a:r>
              <a:rPr lang="en-US" b="1" dirty="0" smtClean="0"/>
              <a:t>elementary sum. </a:t>
            </a:r>
          </a:p>
          <a:p>
            <a:pPr algn="just"/>
            <a:r>
              <a:rPr lang="en-US" dirty="0" smtClean="0"/>
              <a:t>Any part of the elementary sum or product which is itself an elementary sum or product is called a </a:t>
            </a:r>
            <a:r>
              <a:rPr lang="en-US" b="1" dirty="0" smtClean="0"/>
              <a:t>factor of the original elementary sum or product.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2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(Terminology</a:t>
            </a:r>
            <a:r>
              <a:rPr lang="en-US" b="1" dirty="0"/>
              <a:t>)</a:t>
            </a:r>
            <a:r>
              <a:rPr lang="en-US" b="1" dirty="0" smtClean="0"/>
              <a:t> </a:t>
            </a:r>
          </a:p>
          <a:p>
            <a:pPr algn="just"/>
            <a:r>
              <a:rPr lang="en-US" dirty="0" smtClean="0"/>
              <a:t>Basic Facts about elementary sums and products.</a:t>
            </a:r>
          </a:p>
          <a:p>
            <a:pPr algn="just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20471"/>
            <a:ext cx="8915400" cy="4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Cambria" pitchFamily="18" charset="0"/>
              </a:rPr>
              <a:t>Course </a:t>
            </a:r>
            <a:r>
              <a:rPr lang="en-US" dirty="0" smtClean="0">
                <a:latin typeface="Cambria" pitchFamily="18" charset="0"/>
              </a:rPr>
              <a:t>Outcomes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(Disjunctive Normal Form)</a:t>
            </a:r>
          </a:p>
          <a:p>
            <a:pPr algn="just"/>
            <a:r>
              <a:rPr lang="en-US" dirty="0" smtClean="0"/>
              <a:t>A formula which is equivalent to a given formula and which consists a sum of  elementary products is called a </a:t>
            </a:r>
            <a:r>
              <a:rPr lang="en-US" b="1" dirty="0" smtClean="0"/>
              <a:t>disjunctive normal form.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819400"/>
            <a:ext cx="862628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(Conjunctive  Normal Form)</a:t>
            </a:r>
          </a:p>
          <a:p>
            <a:pPr algn="just"/>
            <a:r>
              <a:rPr lang="en-US" dirty="0" smtClean="0"/>
              <a:t>A formula which is equivalent to a given formula and which consists of a product of elementary sums is called a </a:t>
            </a:r>
            <a:r>
              <a:rPr lang="en-US" b="1" dirty="0" smtClean="0"/>
              <a:t>conjunctive normal form </a:t>
            </a:r>
            <a:r>
              <a:rPr lang="en-US" dirty="0" smtClean="0"/>
              <a:t>of a given formula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9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(Conjunctive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09549" y="1219199"/>
            <a:ext cx="8877301" cy="5471319"/>
            <a:chOff x="209549" y="1081171"/>
            <a:chExt cx="8877301" cy="56093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49" y="1081171"/>
              <a:ext cx="8877301" cy="78572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636" y="1866899"/>
              <a:ext cx="8724190" cy="482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34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(Conjunctive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19200"/>
            <a:ext cx="880110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(Principle Disjunctive  Normal Form)</a:t>
            </a:r>
          </a:p>
          <a:p>
            <a:pPr algn="just"/>
            <a:r>
              <a:rPr lang="en-US" dirty="0" smtClean="0"/>
              <a:t>Let P and Q be two statement variables. Let us construct all possible formulas which consists of conjunctions of  P or its negations and conjunctions of Q or its negations.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These formulas are called minterms or Boolean Conjunctions of P and Q.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2400"/>
            <a:ext cx="793338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(Principle Disjunctive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algn="just"/>
            <a:r>
              <a:rPr lang="en-US" sz="2800" dirty="0" smtClean="0"/>
              <a:t>From a given formula, an equivalent formula consisting of disjunctions of minterms only is known as its </a:t>
            </a:r>
            <a:r>
              <a:rPr lang="en-US" sz="2800" b="1" dirty="0" smtClean="0"/>
              <a:t>principle disjunctive normal form. </a:t>
            </a:r>
            <a:r>
              <a:rPr lang="en-US" sz="2800" dirty="0" smtClean="0"/>
              <a:t>It is also called </a:t>
            </a:r>
            <a:r>
              <a:rPr lang="en-US" sz="2800" b="1" dirty="0" smtClean="0"/>
              <a:t>sum-of-products canonical form</a:t>
            </a:r>
          </a:p>
          <a:p>
            <a:pPr algn="just"/>
            <a:r>
              <a:rPr lang="en-US" sz="2800" dirty="0" smtClean="0"/>
              <a:t>To obtain Unique normal form</a:t>
            </a:r>
          </a:p>
          <a:p>
            <a:pPr marL="0" indent="0" algn="just">
              <a:buNone/>
            </a:pPr>
            <a:endParaRPr lang="en-US" sz="2800" dirty="0" smtClean="0"/>
          </a:p>
          <a:p>
            <a:pPr algn="just"/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1"/>
            <a:ext cx="8077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(Principle Disjunctive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" y="1828800"/>
            <a:ext cx="8382000" cy="4694423"/>
            <a:chOff x="685800" y="1706377"/>
            <a:chExt cx="7538565" cy="45387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706377"/>
              <a:ext cx="7538565" cy="19055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69412"/>
              <a:ext cx="7008073" cy="2575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9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Disjunctive  Normal Form)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43000"/>
            <a:ext cx="8820150" cy="56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Disjunctive  Normal Form)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77300" cy="56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Disjunctive  Normal Form)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3682"/>
            <a:ext cx="8877300" cy="56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Outcomes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/>
              <a:t>Understand the logical connectives, normal forms, predicates and verify the validity </a:t>
            </a:r>
            <a:r>
              <a:rPr lang="en-US" sz="2400" dirty="0" smtClean="0"/>
              <a:t>of an </a:t>
            </a:r>
            <a:r>
              <a:rPr lang="en-US" sz="2400" dirty="0"/>
              <a:t>argument by the rules of inference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 Explain functions and its properties such as homomorphism and isomorphism.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Explain </a:t>
            </a:r>
            <a:r>
              <a:rPr lang="en-US" sz="2400" dirty="0"/>
              <a:t>the general Properties of Semigroups, Monoids, Groups, and Lattices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Illustrate </a:t>
            </a:r>
            <a:r>
              <a:rPr lang="en-US" sz="2400" dirty="0"/>
              <a:t>the concepts like partially ordered relation (POSET), compatibility relation </a:t>
            </a:r>
            <a:r>
              <a:rPr lang="en-US" sz="2400" dirty="0" smtClean="0"/>
              <a:t>and Equivalence </a:t>
            </a:r>
            <a:r>
              <a:rPr lang="en-US" sz="2400" dirty="0"/>
              <a:t>relations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Find </a:t>
            </a:r>
            <a:r>
              <a:rPr lang="en-US" sz="2400" dirty="0"/>
              <a:t>Euler Trails and Circuits, Planar Graphs, Hamilton Paths and Cycles, Apply </a:t>
            </a:r>
            <a:r>
              <a:rPr lang="en-US" sz="2400" dirty="0" smtClean="0"/>
              <a:t>Chromatic number </a:t>
            </a:r>
            <a:r>
              <a:rPr lang="en-US" sz="2400" dirty="0"/>
              <a:t>of a graph and spanning trees in a graph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Apply the concepts of permutations, combinations, principle of inclusion and exclusion</a:t>
            </a:r>
            <a:r>
              <a:rPr lang="en-US" sz="2400" dirty="0" smtClean="0"/>
              <a:t>, binomial </a:t>
            </a:r>
            <a:r>
              <a:rPr lang="en-US" sz="2400" dirty="0"/>
              <a:t>and multinomial theorems to solve the counting problems.</a:t>
            </a:r>
          </a:p>
        </p:txBody>
      </p:sp>
    </p:spTree>
    <p:extLst>
      <p:ext uri="{BB962C8B-B14F-4D97-AF65-F5344CB8AC3E}">
        <p14:creationId xmlns:p14="http://schemas.microsoft.com/office/powerpoint/2010/main" val="213988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Conjunctive  Normal Form)</a:t>
            </a:r>
          </a:p>
          <a:p>
            <a:pPr algn="just"/>
            <a:r>
              <a:rPr lang="en-US" sz="2400" dirty="0" smtClean="0"/>
              <a:t>For a given Formula, an equivalent formula consisting of conjunctions of </a:t>
            </a:r>
            <a:r>
              <a:rPr lang="en-US" sz="2400" dirty="0" err="1" smtClean="0"/>
              <a:t>maxterms</a:t>
            </a:r>
            <a:r>
              <a:rPr lang="en-US" sz="2400" dirty="0" smtClean="0"/>
              <a:t> only is known as its principle Conjunctive form. This normal form is also called product-of-sums canonical form.</a:t>
            </a:r>
          </a:p>
          <a:p>
            <a:pPr algn="just"/>
            <a:r>
              <a:rPr lang="en-US" sz="2400" dirty="0" smtClean="0"/>
              <a:t>For a given number of variables, the </a:t>
            </a:r>
            <a:r>
              <a:rPr lang="en-US" sz="2400" dirty="0" err="1" smtClean="0"/>
              <a:t>maxterms</a:t>
            </a:r>
            <a:r>
              <a:rPr lang="en-US" sz="2400" dirty="0" smtClean="0"/>
              <a:t> consists of disjunction in which each variable or its negation, but not both, appears only once.</a:t>
            </a:r>
          </a:p>
          <a:p>
            <a:pPr algn="just"/>
            <a:r>
              <a:rPr lang="en-US" sz="2400" dirty="0" smtClean="0"/>
              <a:t>Thus </a:t>
            </a:r>
            <a:r>
              <a:rPr lang="en-US" sz="2400" dirty="0" err="1" smtClean="0"/>
              <a:t>maxterms</a:t>
            </a:r>
            <a:r>
              <a:rPr lang="en-US" sz="2400" dirty="0" smtClean="0"/>
              <a:t> are the duals of </a:t>
            </a:r>
            <a:r>
              <a:rPr lang="en-US" sz="2400" dirty="0" err="1" smtClean="0"/>
              <a:t>minterms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55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Conjunctive  Normal Form)</a:t>
            </a:r>
          </a:p>
          <a:p>
            <a:pPr algn="just"/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991600" cy="5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4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Conjunctive  Normal Form)</a:t>
            </a:r>
          </a:p>
          <a:p>
            <a:pPr algn="just"/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219200"/>
            <a:ext cx="891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algn="just"/>
            <a:r>
              <a:rPr lang="en-US" sz="2000" dirty="0" smtClean="0"/>
              <a:t>The main function of logic is to provide rules of inference, or principles of reasoning. </a:t>
            </a:r>
            <a:endParaRPr lang="en-US" sz="2000" dirty="0"/>
          </a:p>
          <a:p>
            <a:pPr algn="just"/>
            <a:r>
              <a:rPr lang="en-US" sz="2000" dirty="0" smtClean="0"/>
              <a:t>The theory associated with such rules is known as inference theory.</a:t>
            </a:r>
          </a:p>
          <a:p>
            <a:pPr algn="just"/>
            <a:r>
              <a:rPr lang="en-US" sz="2000" dirty="0" smtClean="0"/>
              <a:t>When a conclusion is derived from a set of premises by using the accepted rules of reasoning, then such a process of derivation is called </a:t>
            </a:r>
            <a:r>
              <a:rPr lang="en-US" sz="2000" b="1" dirty="0" smtClean="0"/>
              <a:t>a deduction, or a formal proof.</a:t>
            </a:r>
          </a:p>
          <a:p>
            <a:pPr algn="just"/>
            <a:r>
              <a:rPr lang="en-US" sz="2000" b="1" dirty="0" smtClean="0"/>
              <a:t>In a formal proof, </a:t>
            </a:r>
            <a:r>
              <a:rPr lang="en-US" sz="2000" dirty="0" smtClean="0"/>
              <a:t>every rule of inference that is used at any stage in the derivation is acknowledge.</a:t>
            </a:r>
          </a:p>
          <a:p>
            <a:pPr algn="just"/>
            <a:r>
              <a:rPr lang="en-US" sz="2000" b="1" dirty="0" smtClean="0"/>
              <a:t>In most literature of reasoning, </a:t>
            </a:r>
            <a:r>
              <a:rPr lang="en-US" sz="2000" dirty="0" smtClean="0"/>
              <a:t> conclusions called theorems, and set of premises called axioms of the theory.</a:t>
            </a:r>
          </a:p>
          <a:p>
            <a:pPr algn="just"/>
            <a:r>
              <a:rPr lang="en-US" sz="2000" dirty="0" smtClean="0"/>
              <a:t>The rules of inference are criteria for determining </a:t>
            </a:r>
            <a:r>
              <a:rPr lang="en-US" sz="2000" b="1" dirty="0" smtClean="0"/>
              <a:t>the validity of argument.</a:t>
            </a:r>
          </a:p>
          <a:p>
            <a:pPr algn="just"/>
            <a:r>
              <a:rPr lang="en-US" sz="2000" dirty="0" smtClean="0"/>
              <a:t>Any conclusion which is arrived by following these rules is called a </a:t>
            </a:r>
            <a:r>
              <a:rPr lang="en-US" sz="2000" b="1" dirty="0" smtClean="0"/>
              <a:t>valid</a:t>
            </a:r>
            <a:r>
              <a:rPr lang="en-US" sz="2000" dirty="0" smtClean="0"/>
              <a:t> </a:t>
            </a:r>
            <a:r>
              <a:rPr lang="en-US" sz="2000" b="1" dirty="0" smtClean="0"/>
              <a:t>conclusion</a:t>
            </a:r>
            <a:r>
              <a:rPr lang="en-US" sz="2000" dirty="0" smtClean="0"/>
              <a:t> , and the argument is called </a:t>
            </a:r>
            <a:r>
              <a:rPr lang="en-US" sz="2000" b="1" dirty="0" smtClean="0"/>
              <a:t>valid argument.</a:t>
            </a:r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25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Validity Using Truth Tables: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76400"/>
            <a:ext cx="8763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Validity Using Truth Tables: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2" y="1694432"/>
            <a:ext cx="8906675" cy="34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Validity Using Truth Tables: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45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53" y="757518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r>
              <a:rPr lang="en-US" sz="2400" dirty="0" smtClean="0"/>
              <a:t>To demonstrate process of derivation we will use mostly the following 2 rules. Additional rules will be discussed later.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Before proceeding the actual process of derivation, use the important implications and equivalences.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01853" y="2438400"/>
            <a:ext cx="8842148" cy="2514600"/>
            <a:chOff x="301852" y="2438400"/>
            <a:chExt cx="8855595" cy="2514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853" y="2438400"/>
              <a:ext cx="8855594" cy="1143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52" y="3810000"/>
              <a:ext cx="8537348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8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399"/>
            <a:ext cx="8686800" cy="5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53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7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Cambria" pitchFamily="18" charset="0"/>
                <a:ea typeface="Verdana" pitchFamily="34" charset="0"/>
                <a:cs typeface="Verdana" pitchFamily="34" charset="0"/>
              </a:rPr>
              <a:t>Unit I Mathematical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7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199"/>
            <a:ext cx="8458200" cy="50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3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399"/>
            <a:ext cx="8610600" cy="5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1591235"/>
            <a:ext cx="8627874" cy="50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524000"/>
            <a:ext cx="8778477" cy="51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89023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0" y="1600200"/>
            <a:ext cx="892367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3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523999"/>
            <a:ext cx="8739839" cy="51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r>
              <a:rPr lang="en-US" sz="2400" dirty="0" smtClean="0"/>
              <a:t>A Set  of  formulas 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 … , H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.	 is said to be consistent if their conjunction has the truth value T for some assignment of the truth values to the atomic variables appearing </a:t>
            </a:r>
            <a:r>
              <a:rPr lang="en-US" sz="2400" dirty="0"/>
              <a:t>in H1, H2,  … , Hn</a:t>
            </a:r>
            <a:r>
              <a:rPr lang="en-US" sz="2400" dirty="0" smtClean="0"/>
              <a:t>. Otherwise, it is considered as inconsistent.</a:t>
            </a:r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The notion of  inconsistency is used in a procedure called </a:t>
            </a:r>
            <a:r>
              <a:rPr lang="en-US" sz="2400" b="1" dirty="0" smtClean="0"/>
              <a:t>proof by contradiction</a:t>
            </a:r>
            <a:r>
              <a:rPr lang="en-US" sz="2400" dirty="0" smtClean="0"/>
              <a:t> or  </a:t>
            </a:r>
            <a:r>
              <a:rPr lang="en-US" sz="2400" b="1" dirty="0" err="1" smtClean="0"/>
              <a:t>reductio</a:t>
            </a:r>
            <a:r>
              <a:rPr lang="en-US" sz="2400" b="1" dirty="0" smtClean="0"/>
              <a:t> ad absurdum </a:t>
            </a:r>
            <a:r>
              <a:rPr lang="en-US" sz="2400" dirty="0" smtClean="0"/>
              <a:t> or  </a:t>
            </a:r>
            <a:r>
              <a:rPr lang="en-US" sz="2400" b="1" dirty="0" smtClean="0"/>
              <a:t>Indirect method of proof.</a:t>
            </a:r>
          </a:p>
          <a:p>
            <a:pPr algn="just"/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00400"/>
            <a:ext cx="8458200" cy="18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45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22612"/>
            <a:ext cx="8915400" cy="5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 pitchFamily="34" charset="0"/>
                <a:cs typeface="Verdana" pitchFamily="34" charset="0"/>
              </a:rPr>
              <a:t>Unit I Mathematical Logic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b="1" dirty="0"/>
              <a:t>Propositional Calculus:</a:t>
            </a:r>
            <a:r>
              <a:rPr lang="en-US" sz="2800" dirty="0"/>
              <a:t> Statements and Notations, Connectives, Well Formed Formulas, </a:t>
            </a:r>
            <a:r>
              <a:rPr lang="en-US" sz="2800" dirty="0" smtClean="0"/>
              <a:t>Truth Tables</a:t>
            </a:r>
            <a:r>
              <a:rPr lang="en-US" sz="2800" dirty="0"/>
              <a:t>, Tautologies, Equivalence of Formulas, Duality Law, Tautological Implications, </a:t>
            </a:r>
            <a:r>
              <a:rPr lang="en-US" sz="2800" dirty="0" smtClean="0"/>
              <a:t>Normal Forms</a:t>
            </a:r>
            <a:r>
              <a:rPr lang="en-US" sz="2800" dirty="0"/>
              <a:t>, Theory of Inference for Statement Calculus, Consistency of </a:t>
            </a:r>
            <a:r>
              <a:rPr lang="en-US" sz="2800" dirty="0" smtClean="0"/>
              <a:t>Premises and  </a:t>
            </a:r>
            <a:r>
              <a:rPr lang="en-US" sz="2800" dirty="0"/>
              <a:t>Indirect Method </a:t>
            </a:r>
            <a:r>
              <a:rPr lang="en-US" sz="2800" dirty="0" smtClean="0"/>
              <a:t>of Proof.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Predicate Calculus: </a:t>
            </a:r>
            <a:r>
              <a:rPr lang="en-US" sz="2800" dirty="0"/>
              <a:t>Predicative Logic, Statement Functions, Variables and Quantifiers, </a:t>
            </a:r>
            <a:r>
              <a:rPr lang="en-US" sz="2800" dirty="0" smtClean="0"/>
              <a:t>Free and </a:t>
            </a:r>
            <a:r>
              <a:rPr lang="en-US" sz="2800" dirty="0"/>
              <a:t>Bound Variables, Inference Theory for Predicate Calculus.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25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r>
              <a:rPr lang="en-US" sz="2400" dirty="0" smtClean="0"/>
              <a:t>We can use </a:t>
            </a:r>
            <a:r>
              <a:rPr lang="en-US" sz="2400" b="1" dirty="0" smtClean="0"/>
              <a:t>conditional proof instead of  proof of contradiction.</a:t>
            </a:r>
          </a:p>
          <a:p>
            <a:pPr algn="just"/>
            <a:endParaRPr lang="en-US" sz="2400" b="1" dirty="0" smtClean="0"/>
          </a:p>
          <a:p>
            <a:pPr algn="just"/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" y="2427756"/>
            <a:ext cx="8534399" cy="4184191"/>
            <a:chOff x="304800" y="2427756"/>
            <a:chExt cx="8534399" cy="41841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2427756"/>
              <a:ext cx="8534399" cy="21442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4571998"/>
              <a:ext cx="8458200" cy="2039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67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Predicate Calculus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algn="just"/>
            <a:r>
              <a:rPr lang="en-US" sz="2400" dirty="0" smtClean="0"/>
              <a:t>In Propositional calculus, It is not possible to express the fact that any two atomic statement have some features in common.</a:t>
            </a:r>
          </a:p>
          <a:p>
            <a:pPr algn="just"/>
            <a:r>
              <a:rPr lang="en-US" sz="2400" dirty="0" smtClean="0"/>
              <a:t>The logic based upon the analysis of predicates in any statement is called predicate logic.</a:t>
            </a:r>
          </a:p>
          <a:p>
            <a:pPr marL="0" indent="0" algn="just">
              <a:buNone/>
            </a:pPr>
            <a:r>
              <a:rPr lang="en-US" sz="2400" b="1" dirty="0" smtClean="0"/>
              <a:t>Predicate: </a:t>
            </a:r>
          </a:p>
          <a:p>
            <a:pPr algn="just"/>
            <a:r>
              <a:rPr lang="en-US" sz="2400" dirty="0" smtClean="0"/>
              <a:t> In a statement, a part of it can be shared by one or more individuals can be called as predicate.</a:t>
            </a:r>
          </a:p>
          <a:p>
            <a:pPr algn="just"/>
            <a:r>
              <a:rPr lang="en-US" sz="2400" dirty="0" smtClean="0"/>
              <a:t>For </a:t>
            </a:r>
            <a:r>
              <a:rPr lang="en-US" sz="2400" dirty="0" err="1" smtClean="0"/>
              <a:t>Eg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000" dirty="0" smtClean="0"/>
              <a:t>John is a bachelor</a:t>
            </a:r>
          </a:p>
          <a:p>
            <a:pPr lvl="1" algn="just"/>
            <a:r>
              <a:rPr lang="en-US" sz="2000" dirty="0" smtClean="0"/>
              <a:t>Smith is a bachelor</a:t>
            </a:r>
          </a:p>
          <a:p>
            <a:pPr marL="400050" algn="just"/>
            <a:r>
              <a:rPr lang="en-US" sz="2400" dirty="0" smtClean="0"/>
              <a:t>Some other examples to be considered </a:t>
            </a:r>
          </a:p>
          <a:p>
            <a:pPr marL="800100" lvl="1" algn="just"/>
            <a:r>
              <a:rPr lang="en-US" sz="2000" dirty="0" smtClean="0"/>
              <a:t>All human beings are mortal</a:t>
            </a:r>
          </a:p>
          <a:p>
            <a:pPr marL="800100" lvl="1" algn="just"/>
            <a:r>
              <a:rPr lang="en-US" sz="2000" dirty="0" smtClean="0"/>
              <a:t>John is a human being</a:t>
            </a:r>
          </a:p>
          <a:p>
            <a:pPr marL="800100" lvl="1" algn="just"/>
            <a:r>
              <a:rPr lang="en-US" sz="2000" dirty="0" smtClean="0"/>
              <a:t>Therefore, John is a mortal.</a:t>
            </a:r>
          </a:p>
        </p:txBody>
      </p:sp>
    </p:spTree>
    <p:extLst>
      <p:ext uri="{BB962C8B-B14F-4D97-AF65-F5344CB8AC3E}">
        <p14:creationId xmlns:p14="http://schemas.microsoft.com/office/powerpoint/2010/main" val="21621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400050" algn="just"/>
            <a:r>
              <a:rPr lang="en-US" sz="2400" dirty="0" smtClean="0"/>
              <a:t>Predicates are represented as Q(p) where Q is a predicate and p a subject. </a:t>
            </a:r>
          </a:p>
          <a:p>
            <a:pPr marL="400050" algn="just"/>
            <a:r>
              <a:rPr lang="en-US" sz="2400" dirty="0" err="1" smtClean="0"/>
              <a:t>Eg</a:t>
            </a:r>
            <a:r>
              <a:rPr lang="en-US" sz="2400" dirty="0" smtClean="0"/>
              <a:t>: B(j), B(s)</a:t>
            </a:r>
            <a:endParaRPr lang="en-US" sz="2400" dirty="0"/>
          </a:p>
          <a:p>
            <a:pPr marL="400050" algn="just"/>
            <a:r>
              <a:rPr lang="en-US" sz="2400" dirty="0" smtClean="0"/>
              <a:t>A predicate requiring m names (m &gt; 0) is called an m-place predicate.</a:t>
            </a:r>
          </a:p>
          <a:p>
            <a:pPr marL="57150" indent="0" algn="just">
              <a:buNone/>
            </a:pPr>
            <a:r>
              <a:rPr lang="en-US" sz="2400" b="1" dirty="0" smtClean="0"/>
              <a:t>Statement Functions,  Variables and Quantifiers:</a:t>
            </a:r>
          </a:p>
          <a:p>
            <a:pPr marL="400050" algn="just"/>
            <a:r>
              <a:rPr lang="en-US" sz="2400" dirty="0" smtClean="0"/>
              <a:t>Let H be the predicate “is a mortal”, b the name “Mr. Brown”, c “ Canada” and S “A Shirt” then H(b), H(c) and H(s) all denote statements. If we use x as place holder instead of names of object then H(x) is called a </a:t>
            </a:r>
            <a:r>
              <a:rPr lang="en-US" sz="2400" b="1" dirty="0" smtClean="0"/>
              <a:t>Statement function.</a:t>
            </a:r>
          </a:p>
          <a:p>
            <a:pPr marL="400050" algn="just"/>
            <a:r>
              <a:rPr lang="en-US" sz="2400" dirty="0"/>
              <a:t>Thus a statement function is an expression having Predicate Symbol and one or multiple variables. This statement function gives a statement when we replaced the variables with objects. This replacement is called substitution instance of statement function.</a:t>
            </a:r>
          </a:p>
        </p:txBody>
      </p:sp>
    </p:spTree>
    <p:extLst>
      <p:ext uri="{BB962C8B-B14F-4D97-AF65-F5344CB8AC3E}">
        <p14:creationId xmlns:p14="http://schemas.microsoft.com/office/powerpoint/2010/main" val="33978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004719"/>
              </a:xfrm>
            </p:spPr>
            <p:txBody>
              <a:bodyPr/>
              <a:lstStyle/>
              <a:p>
                <a:pPr marL="400050" algn="just"/>
                <a:r>
                  <a:rPr lang="en-US" sz="2400" dirty="0" smtClean="0"/>
                  <a:t>A Collection of one or more simple statements with logical connectives are called compound statement functions.</a:t>
                </a:r>
              </a:p>
              <a:p>
                <a:pPr marL="400050" algn="just"/>
                <a:r>
                  <a:rPr lang="en-US" sz="2400" dirty="0" smtClean="0"/>
                  <a:t>To  represent a given variable x , how many values it can hold. For this we Quantified variables Using </a:t>
                </a:r>
                <a:r>
                  <a:rPr lang="en-US" sz="2400" b="1" dirty="0" smtClean="0"/>
                  <a:t>Quantifiers.</a:t>
                </a:r>
              </a:p>
              <a:p>
                <a:pPr marL="400050" algn="just"/>
                <a:r>
                  <a:rPr lang="en-US" sz="2400" dirty="0"/>
                  <a:t>There are two types of quantifier in predicate logic - Existential Quantifier and Universal Quantifier.</a:t>
                </a:r>
              </a:p>
              <a:p>
                <a:pPr marL="400050" algn="just"/>
                <a:r>
                  <a:rPr lang="en-US" sz="2400" dirty="0" smtClean="0"/>
                  <a:t>To Represent the Phrase “For all x” by the symbol 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"(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)" </m:t>
                    </m:r>
                  </m:oMath>
                </a14:m>
                <a:r>
                  <a:rPr lang="en-US" sz="2400" dirty="0" smtClean="0"/>
                  <a:t> are called </a:t>
                </a:r>
                <a:r>
                  <a:rPr lang="en-US" sz="2400" b="1" dirty="0" smtClean="0"/>
                  <a:t>universal Quantifiers.</a:t>
                </a:r>
              </a:p>
              <a:p>
                <a:pPr marL="400050" algn="just"/>
                <a:r>
                  <a:rPr lang="en-US" sz="2400" dirty="0" smtClean="0"/>
                  <a:t>The Phrase like “there is  at least one x such that”, or there exist an x such that” or “for some x”. 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We represent by the symbol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" ( 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400" dirty="0" smtClean="0"/>
                  <a:t> “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, called </a:t>
                </a:r>
                <a:r>
                  <a:rPr lang="en-US" sz="2400" b="1" dirty="0" smtClean="0"/>
                  <a:t>existential Quantifiers.</a:t>
                </a:r>
              </a:p>
              <a:p>
                <a:pPr marL="57150" indent="0" algn="just">
                  <a:buNone/>
                </a:pPr>
                <a:endParaRPr lang="en-US" sz="24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004719"/>
              </a:xfrm>
              <a:blipFill>
                <a:blip r:embed="rId2"/>
                <a:stretch>
                  <a:fillRect l="-342" t="-812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7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Predicate Formula:</a:t>
                </a:r>
              </a:p>
              <a:p>
                <a:pPr marL="400050" algn="just"/>
                <a:r>
                  <a:rPr lang="en-US" sz="2400" dirty="0" smtClean="0"/>
                  <a:t>In General P(x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, x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, … </a:t>
                </a:r>
                <a:r>
                  <a:rPr lang="en-US" sz="2400" dirty="0" err="1" smtClean="0"/>
                  <a:t>x</a:t>
                </a:r>
                <a:r>
                  <a:rPr lang="en-US" sz="2400" baseline="-25000" dirty="0" err="1" smtClean="0"/>
                  <a:t>n</a:t>
                </a:r>
                <a:r>
                  <a:rPr lang="en-US" sz="2400" dirty="0" smtClean="0"/>
                  <a:t>) will be called an atomic formula in predicate calculus.</a:t>
                </a:r>
              </a:p>
              <a:p>
                <a:pPr marL="400050" algn="just"/>
                <a:r>
                  <a:rPr lang="en-US" sz="2400" dirty="0" smtClean="0"/>
                  <a:t>For example: Q(x), P(x, y), A(x, y, z) are the examples of atomic formulas.</a:t>
                </a:r>
              </a:p>
              <a:p>
                <a:pPr marL="400050" algn="just"/>
                <a:r>
                  <a:rPr lang="en-US" sz="2400" dirty="0" smtClean="0"/>
                  <a:t>A well defined formulas of predicate calculus is obtained by using the following rules.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An Atomic formula is a well-formed formula.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If A is a well-formed formula, then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/>
                  <a:t> is a well-formed formula.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If A and B are well Formed Formulas,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⇄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 smtClean="0"/>
                  <a:t> are also well-formed formulas.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If  A is a well-Formed Formula and x is any variable, then (x) A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/>
                  <a:t> A  are well-formed Formulas.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Only  those formulas obtained by using rules (1) to (4) are well-formed Formulas.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1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Free and Bound Variables:</a:t>
            </a:r>
          </a:p>
          <a:p>
            <a:pPr marL="400050" algn="just"/>
            <a:r>
              <a:rPr lang="en-US" sz="2400" dirty="0" smtClean="0"/>
              <a:t>Consider </a:t>
            </a:r>
            <a:r>
              <a:rPr lang="en-US" sz="2400" dirty="0"/>
              <a:t>a Predicate formula having a part in form of (∃ x) P(x) of (x)P(x), then such part is called x-bound part of the formula. Any occurrence of x in x-bound part is termed as bound occurrence and any occurrence of x which is not x-bound is termed as free occurrence</a:t>
            </a:r>
            <a:r>
              <a:rPr lang="en-US" sz="2400" dirty="0" smtClean="0"/>
              <a:t>.</a:t>
            </a:r>
          </a:p>
          <a:p>
            <a:pPr marL="400050" algn="just"/>
            <a:r>
              <a:rPr lang="en-US" sz="2400" dirty="0" smtClean="0"/>
              <a:t>Examples</a:t>
            </a:r>
          </a:p>
          <a:p>
            <a:pPr marL="57150" indent="0" algn="just">
              <a:buNone/>
            </a:pPr>
            <a:r>
              <a:rPr lang="en-US" sz="2400" dirty="0"/>
              <a:t>	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3505200"/>
            <a:ext cx="8440271" cy="32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Free and Bound Variables:</a:t>
            </a:r>
          </a:p>
          <a:p>
            <a:pPr marL="400050" algn="just"/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Universe of  Discourse:</a:t>
            </a:r>
          </a:p>
          <a:p>
            <a:pPr marL="400050" algn="just"/>
            <a:r>
              <a:rPr lang="en-US" sz="2400" dirty="0"/>
              <a:t>We can limit the class of individuals/objects used in a </a:t>
            </a:r>
            <a:r>
              <a:rPr lang="en-US" sz="2400" dirty="0" err="1"/>
              <a:t>statment</a:t>
            </a:r>
            <a:r>
              <a:rPr lang="en-US" sz="2400" dirty="0"/>
              <a:t>. Here limiting means confining the input variable to a set of particular individuals/objects. </a:t>
            </a:r>
            <a:r>
              <a:rPr lang="en-US" sz="2400" b="1" dirty="0"/>
              <a:t>Such a restricted class is termed as Universe of Discourse/domain of individual or universe</a:t>
            </a:r>
            <a:r>
              <a:rPr lang="en-US" sz="2400" dirty="0"/>
              <a:t>. </a:t>
            </a:r>
            <a:endParaRPr lang="en-US" sz="2400" dirty="0" smtClean="0"/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0" y="2971800"/>
            <a:ext cx="86691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Inference Theory for Predicate Calculus:</a:t>
                </a:r>
              </a:p>
              <a:p>
                <a:pPr marL="400050" algn="just"/>
                <a:r>
                  <a:rPr lang="en-US" sz="2400" b="1" dirty="0" smtClean="0"/>
                  <a:t>Valid Formulas and Equivalence: </a:t>
                </a:r>
                <a:r>
                  <a:rPr lang="en-US" sz="2400" dirty="0" smtClean="0"/>
                  <a:t>The Formulas for the predicate calculus are assumed to contain statement variables, predicates and object variables</a:t>
                </a:r>
              </a:p>
              <a:p>
                <a:pPr marL="400050" algn="just"/>
                <a:r>
                  <a:rPr lang="en-US" sz="2300" dirty="0" smtClean="0"/>
                  <a:t>Let A and B be any predicate formulas over a common universe denoted by the symbol E. if, for every assignment of object names from the universe of discourse E to each of the variables appearing in A and B, the resulting statements have the same truth values, then the predicate formulas A and B are said to be equivalent to each other over E. The idea is symbolized by writing A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3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 smtClean="0"/>
                  <a:t>B  over E. if E is arbitrary, then we say A and B are equivalent.</a:t>
                </a:r>
              </a:p>
              <a:p>
                <a:pPr marL="400050" algn="just"/>
                <a:r>
                  <a:rPr lang="en-US" sz="2300" dirty="0" smtClean="0"/>
                  <a:t>Similarly a Formula  A is said to be valid in E written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300" dirty="0" smtClean="0"/>
                  <a:t> if, for every assignment of object names from E to the corresponding variables in A and for every assignment of statement variables, The resulting statement have the truth value T. if a formula is valid for an arbitrary E, then it is written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3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Propositional </a:t>
            </a:r>
            <a:r>
              <a:rPr lang="en-US" b="1" dirty="0" smtClean="0"/>
              <a:t>Calculus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dirty="0" smtClean="0"/>
              <a:t>The determination of validity of a formula by the truth table would involve examination of all possible universe which is impossible.</a:t>
            </a:r>
          </a:p>
          <a:p>
            <a:pPr marL="400050" algn="just"/>
            <a:r>
              <a:rPr lang="en-US" sz="2400" dirty="0" smtClean="0"/>
              <a:t>Formulas of the predicates calculus that involve quantifiers and no free variables are also formulas of statement calculus. </a:t>
            </a:r>
            <a:r>
              <a:rPr lang="en-US" sz="2400" b="1" dirty="0" smtClean="0"/>
              <a:t>Therefore substation instance of all tautologies by these formulas yield any number of special tautologies.</a:t>
            </a:r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4038600"/>
            <a:ext cx="7301753" cy="2259486"/>
            <a:chOff x="309282" y="3962400"/>
            <a:chExt cx="7301753" cy="22594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3962400"/>
              <a:ext cx="4894606" cy="7091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282" y="5029200"/>
              <a:ext cx="7301753" cy="1192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1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dirty="0" smtClean="0"/>
              <a:t>In general, a tautology of the statement calculus remains a valid formula of the predicate of the predicate calculus when prime formulas are substituted for statement variables through out the formula.</a:t>
            </a:r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9400"/>
            <a:ext cx="71652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Inference Theory for Predicate Calculus:</a:t>
                </a:r>
              </a:p>
              <a:p>
                <a:pPr marL="400050" algn="just"/>
                <a:r>
                  <a:rPr lang="en-US" sz="2400" b="1" dirty="0" smtClean="0"/>
                  <a:t>Some valid Formulas and over Finite Sequence: </a:t>
                </a:r>
                <a:r>
                  <a:rPr lang="en-US" sz="2400" dirty="0" smtClean="0"/>
                  <a:t>If in a formula A(x), we replace each free occurrence of the variable x by another variable y, then we say </a:t>
                </a:r>
                <a:r>
                  <a:rPr lang="en-US" sz="2400" i="1" dirty="0" smtClean="0"/>
                  <a:t>y is substituted for</a:t>
                </a:r>
                <a:r>
                  <a:rPr lang="en-US" sz="2400" b="1" dirty="0" smtClean="0"/>
                  <a:t>  </a:t>
                </a:r>
                <a:r>
                  <a:rPr lang="en-US" sz="2400" i="1" dirty="0" smtClean="0"/>
                  <a:t>x </a:t>
                </a:r>
                <a:r>
                  <a:rPr lang="en-US" sz="2400" dirty="0" smtClean="0"/>
                  <a:t>in a formula, and the resulting formula is denoted by A(x).</a:t>
                </a:r>
              </a:p>
              <a:p>
                <a:pPr marL="400050" algn="just"/>
                <a:r>
                  <a:rPr lang="en-US" sz="2400" dirty="0" smtClean="0"/>
                  <a:t>For such a substitution the formula A(x) must be free from y. A formula A(x) is said be free from y if no free occurrence of x in the scope of the quantifiers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∃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 smtClean="0"/>
              </a:p>
              <a:p>
                <a:pPr marL="400050" algn="just"/>
                <a:r>
                  <a:rPr lang="en-US" sz="2400" dirty="0" smtClean="0"/>
                  <a:t>If </a:t>
                </a:r>
                <a:r>
                  <a:rPr lang="en-US" sz="2400" i="1" dirty="0" smtClean="0"/>
                  <a:t>A(x) is not free of y, </a:t>
                </a:r>
                <a:r>
                  <a:rPr lang="en-US" sz="2400" dirty="0" smtClean="0"/>
                  <a:t>then it is necessary to change variable y , appearing as a bound variable, to another variable before substituting y for x.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if y is substituted then it is usually a good idea to make all the bound variables different from 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6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2388" y="1261764"/>
            <a:ext cx="8747312" cy="5520035"/>
            <a:chOff x="282388" y="1261765"/>
            <a:chExt cx="8402851" cy="50208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8962" b="3976"/>
            <a:stretch/>
          </p:blipFill>
          <p:spPr>
            <a:xfrm>
              <a:off x="282388" y="1261765"/>
              <a:ext cx="8402851" cy="1905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3311"/>
            <a:stretch/>
          </p:blipFill>
          <p:spPr>
            <a:xfrm>
              <a:off x="380910" y="2971799"/>
              <a:ext cx="8205806" cy="971695"/>
            </a:xfrm>
            <a:prstGeom prst="snip2Diag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4038600"/>
              <a:ext cx="5943600" cy="224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dirty="0" smtClean="0"/>
              <a:t>Let the universe of Discourse is Finite and is denoted by S = {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a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. . . a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} </a:t>
            </a:r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04800" y="1981200"/>
            <a:ext cx="8724900" cy="4643735"/>
            <a:chOff x="336176" y="1943100"/>
            <a:chExt cx="8426824" cy="4761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862" y="1943100"/>
              <a:ext cx="7836938" cy="121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176" y="3163543"/>
              <a:ext cx="7543800" cy="13691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4701317"/>
              <a:ext cx="8382000" cy="2003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7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Inference Theory for Predicate Calculus:</a:t>
                </a:r>
              </a:p>
              <a:p>
                <a:pPr marL="400050" algn="just"/>
                <a:r>
                  <a:rPr lang="en-US" sz="2400" b="1" dirty="0" smtClean="0"/>
                  <a:t>Special Valid Formulas Involving Quantifiers: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Universal Specification ( US)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Universal Generalization (UG):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Existential Specification ( ES):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Existential generalization (EG):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b="1" dirty="0"/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b="1" dirty="0"/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800" y="3429000"/>
            <a:ext cx="8610600" cy="2438400"/>
            <a:chOff x="235324" y="3429000"/>
            <a:chExt cx="8794376" cy="198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3429000"/>
              <a:ext cx="8763000" cy="952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324" y="4572000"/>
              <a:ext cx="87630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8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Special Valid Formulas Involving Quantifiers: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305800" cy="51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Theory of Inference for Predicate Calculus:</a:t>
            </a:r>
          </a:p>
          <a:p>
            <a:pPr marL="400050" algn="just"/>
            <a:r>
              <a:rPr lang="en-US" sz="2400" dirty="0" smtClean="0"/>
              <a:t>Use rule P, T, CP of Statement Calculus and Rule US, ES, UG and EG.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98097"/>
            <a:ext cx="8877300" cy="44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4" y="1066800"/>
            <a:ext cx="8702488" cy="57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" y="1066800"/>
            <a:ext cx="8877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r>
              <a:rPr lang="en-US" sz="2800" dirty="0"/>
              <a:t>Discrete mathematics is the branch of mathematics </a:t>
            </a:r>
            <a:r>
              <a:rPr lang="en-US" sz="2800" dirty="0" smtClean="0"/>
              <a:t> dealing </a:t>
            </a:r>
            <a:r>
              <a:rPr lang="en-US" sz="2800" dirty="0"/>
              <a:t>with objects that can consider only distinct, separated values.</a:t>
            </a:r>
          </a:p>
          <a:p>
            <a:pPr marL="0" indent="0">
              <a:buNone/>
            </a:pPr>
            <a:r>
              <a:rPr lang="en-US" sz="2800" b="1" dirty="0" smtClean="0"/>
              <a:t>Statements </a:t>
            </a:r>
            <a:r>
              <a:rPr lang="en-US" sz="2800" b="1" dirty="0"/>
              <a:t>and </a:t>
            </a:r>
            <a:r>
              <a:rPr lang="en-US" sz="2800" b="1" dirty="0" smtClean="0"/>
              <a:t>Notations:</a:t>
            </a:r>
          </a:p>
          <a:p>
            <a:r>
              <a:rPr lang="en-US" sz="2400" dirty="0" smtClean="0"/>
              <a:t>Basic Units of Object Language is called primary or primitive or Atomic statements.</a:t>
            </a:r>
          </a:p>
          <a:p>
            <a:r>
              <a:rPr lang="en-US" sz="2400" dirty="0" smtClean="0"/>
              <a:t>Object Language Contains a set of declarative sentence.</a:t>
            </a:r>
          </a:p>
          <a:p>
            <a:pPr algn="just"/>
            <a:r>
              <a:rPr lang="en-US" sz="2400" b="1" dirty="0"/>
              <a:t>A Proposition or a statement or logical sentence </a:t>
            </a:r>
            <a:r>
              <a:rPr lang="en-US" sz="2400" b="1" dirty="0" smtClean="0"/>
              <a:t>or Assertion </a:t>
            </a:r>
            <a:r>
              <a:rPr lang="en-US" sz="2400" dirty="0" smtClean="0"/>
              <a:t>is </a:t>
            </a:r>
            <a:r>
              <a:rPr lang="en-US" sz="2400" dirty="0"/>
              <a:t>a declarative sentence which is either true or false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We can measure </a:t>
            </a:r>
            <a:r>
              <a:rPr lang="en-US" sz="2400" b="1" dirty="0" smtClean="0"/>
              <a:t>effect </a:t>
            </a:r>
            <a:r>
              <a:rPr lang="en-US" sz="2400" dirty="0" smtClean="0"/>
              <a:t>of assigning of particular truth value to declarative sentence rather than actual truth value.</a:t>
            </a:r>
          </a:p>
          <a:p>
            <a:r>
              <a:rPr lang="en-US" sz="2400" dirty="0" smtClean="0"/>
              <a:t>The type of logic is called two-value logic.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9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3" y="1066800"/>
            <a:ext cx="871145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4" y="1210235"/>
            <a:ext cx="8724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09896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6800"/>
            <a:ext cx="8724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07124"/>
            <a:ext cx="891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400050" algn="just"/>
            <a:r>
              <a:rPr lang="en-US" sz="2400" dirty="0" smtClean="0"/>
              <a:t>The Possibility ways P(</a:t>
            </a:r>
            <a:r>
              <a:rPr lang="en-US" sz="2400" dirty="0" err="1" smtClean="0"/>
              <a:t>x,y</a:t>
            </a:r>
            <a:r>
              <a:rPr lang="en-US" sz="2400" dirty="0" smtClean="0"/>
              <a:t>) can be represented Using Quantifiers: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2513470"/>
            <a:ext cx="8440271" cy="37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400050" algn="just"/>
            <a:r>
              <a:rPr lang="en-US" sz="2400" dirty="0" smtClean="0"/>
              <a:t>From the meaning of Quantifiers The following Formulas are derived: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362200"/>
            <a:ext cx="8724900" cy="43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400050" algn="just"/>
            <a:r>
              <a:rPr lang="en-US" sz="2400" dirty="0" smtClean="0"/>
              <a:t>Graphical Representation of the above Formulas: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0" y="2057400"/>
            <a:ext cx="8646459" cy="46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4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8801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5233" y="2967335"/>
            <a:ext cx="4493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End of Unit-1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81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3092</TotalTime>
  <Words>4446</Words>
  <Application>Microsoft Office PowerPoint</Application>
  <PresentationFormat>On-screen Show (4:3)</PresentationFormat>
  <Paragraphs>573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Cambria</vt:lpstr>
      <vt:lpstr>Cambria Math</vt:lpstr>
      <vt:lpstr>Verdana</vt:lpstr>
      <vt:lpstr>Wingdings</vt:lpstr>
      <vt:lpstr>Office Theme</vt:lpstr>
      <vt:lpstr>Discrete Mathematics R204GA05401</vt:lpstr>
      <vt:lpstr>Objectives</vt:lpstr>
      <vt:lpstr>Objectives</vt:lpstr>
      <vt:lpstr>Course Outcomes</vt:lpstr>
      <vt:lpstr>Course Outcomes</vt:lpstr>
      <vt:lpstr>Unit I Mathematical Logic</vt:lpstr>
      <vt:lpstr>Unit I Mathematical Logic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SRIT TPO</dc:creator>
  <cp:lastModifiedBy>narasimhulu</cp:lastModifiedBy>
  <cp:revision>245</cp:revision>
  <dcterms:created xsi:type="dcterms:W3CDTF">2017-01-25T11:29:37Z</dcterms:created>
  <dcterms:modified xsi:type="dcterms:W3CDTF">2022-05-24T05:01:22Z</dcterms:modified>
</cp:coreProperties>
</file>